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75" r:id="rId3"/>
    <p:sldId id="266" r:id="rId4"/>
    <p:sldId id="276" r:id="rId5"/>
    <p:sldId id="271" r:id="rId6"/>
    <p:sldId id="257" r:id="rId7"/>
    <p:sldId id="259" r:id="rId8"/>
    <p:sldId id="278" r:id="rId9"/>
    <p:sldId id="258" r:id="rId10"/>
    <p:sldId id="270" r:id="rId11"/>
    <p:sldId id="273" r:id="rId12"/>
    <p:sldId id="267" r:id="rId13"/>
    <p:sldId id="272" r:id="rId14"/>
    <p:sldId id="268" r:id="rId15"/>
    <p:sldId id="277" r:id="rId16"/>
    <p:sldId id="262" r:id="rId17"/>
    <p:sldId id="274" r:id="rId18"/>
    <p:sldId id="269" r:id="rId19"/>
    <p:sldId id="265"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6208" autoAdjust="0"/>
    <p:restoredTop sz="87987" autoAdjust="0"/>
  </p:normalViewPr>
  <p:slideViewPr>
    <p:cSldViewPr>
      <p:cViewPr varScale="1">
        <p:scale>
          <a:sx n="88" d="100"/>
          <a:sy n="88" d="100"/>
        </p:scale>
        <p:origin x="-904" y="-120"/>
      </p:cViewPr>
      <p:guideLst>
        <p:guide orient="horz" pos="2160"/>
        <p:guide pos="2880"/>
      </p:guideLst>
    </p:cSldViewPr>
  </p:slideViewPr>
  <p:outlineViewPr>
    <p:cViewPr>
      <p:scale>
        <a:sx n="33" d="100"/>
        <a:sy n="33" d="100"/>
      </p:scale>
      <p:origin x="72" y="12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EB25F0BB-8159-43D4-8415-E7F853B6A594}" type="datetimeFigureOut">
              <a:rPr lang="en-US"/>
              <a:pPr>
                <a:defRPr/>
              </a:pPr>
              <a:t>2/24/11</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39845782-4F72-4B37-BD9F-1DE57B4E5FA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F78A8-BE0B-4706-817E-84CE04940B61}" type="datetimeFigureOut">
              <a:rPr lang="en-US"/>
              <a:pPr>
                <a:defRPr/>
              </a:pPr>
              <a:t>2/24/11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40B3E9-E4F1-4F3D-A7C6-2967C9036AF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3D7A3633-5BA8-4D7F-9E19-380E923DDB96}"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BD4D4B35-4768-4F7E-BF5B-3CE6760752AF}" type="datetimeFigureOut">
              <a:rPr lang="en-US"/>
              <a:pPr>
                <a:defRPr/>
              </a:pPr>
              <a:t>2/24/11</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43610D-EE01-4A3E-83FA-145D2436B7F1}" type="datetimeFigureOut">
              <a:rPr lang="en-US"/>
              <a:pPr>
                <a:defRPr/>
              </a:pPr>
              <a:t>2/24/11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D74163D-0CFA-4D49-A534-EDE5272FBBA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D948A8EE-248C-417F-AA56-B89A3C863995}" type="datetimeFigureOut">
              <a:rPr lang="en-US"/>
              <a:pPr>
                <a:defRPr/>
              </a:pPr>
              <a:t>2/24/11</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37F5CE4E-FACA-488F-8373-34F553BD8DD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5A1229C9-0805-40F5-970F-C4139AD62A9B}" type="datetimeFigureOut">
              <a:rPr lang="en-US"/>
              <a:pPr>
                <a:defRPr/>
              </a:pPr>
              <a:t>2/24/11</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394D0E17-D9E6-4E60-B0FE-EEC4DFED9F5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2D52A856-1C34-4835-B220-8B5A85552528}" type="datetimeFigureOut">
              <a:rPr lang="en-US"/>
              <a:pPr>
                <a:defRPr/>
              </a:pPr>
              <a:t>2/24/11</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23C7801B-EA28-4C35-BA0B-01F3945C33E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C88B1B62-CAE6-4BDE-8A8B-A82C0AC4F55B}" type="datetimeFigureOut">
              <a:rPr lang="en-US"/>
              <a:pPr>
                <a:defRPr/>
              </a:pPr>
              <a:t>2/24/11</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8138DE2E-8A59-4A09-ADC1-F1F901F01B5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3" name="Rectangle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4"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8" name="Date Placeholder 1"/>
          <p:cNvSpPr>
            <a:spLocks noGrp="1"/>
          </p:cNvSpPr>
          <p:nvPr>
            <p:ph type="dt" sz="half" idx="10"/>
          </p:nvPr>
        </p:nvSpPr>
        <p:spPr/>
        <p:txBody>
          <a:bodyPr/>
          <a:lstStyle>
            <a:lvl1pPr>
              <a:defRPr/>
            </a:lvl1pPr>
          </a:lstStyle>
          <a:p>
            <a:pPr>
              <a:defRPr/>
            </a:pPr>
            <a:fld id="{75967DFF-7C35-4138-B522-481A0CE46828}" type="datetimeFigureOut">
              <a:rPr lang="en-US"/>
              <a:pPr>
                <a:defRPr/>
              </a:pPr>
              <a:t>2/24/11</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C127A79C-9E15-43B7-9051-1265AAE29E4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9FEF7673-9710-492C-8CA0-37D93C1EE163}"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0797F36F-4E53-41C1-9915-BDB3CC2AC812}" type="datetimeFigureOut">
              <a:rPr lang="en-US"/>
              <a:pPr>
                <a:defRPr/>
              </a:pPr>
              <a:t>2/24/11</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2CEF47CB-232A-4A50-B30F-F67C57C023AD}"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6CFD1B80-2C6B-4C65-A60E-6EDD4DEB32FC}" type="datetimeFigureOut">
              <a:rPr lang="en-US"/>
              <a:pPr>
                <a:defRPr/>
              </a:pPr>
              <a:t>2/24/11</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defRPr>
            </a:lvl1pPr>
          </a:lstStyle>
          <a:p>
            <a:pPr>
              <a:defRPr/>
            </a:pPr>
            <a:fld id="{4A712D4F-F449-407A-9EBA-DA22BBEC4870}" type="datetimeFigureOut">
              <a:rPr lang="en-US"/>
              <a:pPr>
                <a:defRPr/>
              </a:pPr>
              <a:t>2/24/11</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defRPr>
            </a:lvl1pPr>
          </a:lstStyle>
          <a:p>
            <a:pPr>
              <a:defRPr/>
            </a:pPr>
            <a:fld id="{82C72955-1CE7-4907-B860-5420D5B14E58}"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en.wikipedia.org/wiki/District_of_Columbia_retrocess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image" Target="../media/image6.jpeg"/><Relationship Id="rId5" Type="http://schemas.openxmlformats.org/officeDocument/2006/relationships/image" Target="../media/image7.jpeg"/><Relationship Id="rId7"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 Id="rId6" Type="http://schemas.openxmlformats.org/officeDocument/2006/relationships/image" Target="../media/image8.jpeg"/></Relationships>
</file>

<file path=ppt/slides/_rels/slide4.xml.rels><?xml version="1.0" encoding="UTF-8" standalone="yes"?>
<Relationships xmlns="http://schemas.openxmlformats.org/package/2006/relationships"><Relationship Id="rId6" Type="http://schemas.openxmlformats.org/officeDocument/2006/relationships/image" Target="../media/image14.jpeg"/><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 Id="rId5"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US" dirty="0" smtClean="0"/>
              <a:t>Tour of Washington D.C.</a:t>
            </a:r>
          </a:p>
          <a:p>
            <a:pPr eaLnBrk="1" fontAlgn="auto" hangingPunct="1">
              <a:spcAft>
                <a:spcPts val="0"/>
              </a:spcAft>
              <a:buFont typeface="Wingdings 2"/>
              <a:buNone/>
              <a:defRPr/>
            </a:pPr>
            <a:endParaRPr lang="en-US" dirty="0"/>
          </a:p>
        </p:txBody>
      </p:sp>
      <p:sp>
        <p:nvSpPr>
          <p:cNvPr id="13314" name="Title 1"/>
          <p:cNvSpPr>
            <a:spLocks noGrp="1"/>
          </p:cNvSpPr>
          <p:nvPr>
            <p:ph type="ctrTitle"/>
          </p:nvPr>
        </p:nvSpPr>
        <p:spPr/>
        <p:txBody>
          <a:bodyPr/>
          <a:lstStyle/>
          <a:p>
            <a:pPr eaLnBrk="1" hangingPunct="1"/>
            <a:r>
              <a:rPr lang="en-US" smtClean="0"/>
              <a:t>Gi-Diddy’s Cruise</a:t>
            </a: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solidFill>
                  <a:srgbClr val="7B9899"/>
                </a:solidFill>
              </a:rPr>
              <a:t>More About Washington from Tocqueville</a:t>
            </a:r>
          </a:p>
        </p:txBody>
      </p:sp>
      <p:sp>
        <p:nvSpPr>
          <p:cNvPr id="22530" name="Content Placeholder 2"/>
          <p:cNvSpPr>
            <a:spLocks noGrp="1"/>
          </p:cNvSpPr>
          <p:nvPr>
            <p:ph sz="quarter" idx="1"/>
          </p:nvPr>
        </p:nvSpPr>
        <p:spPr>
          <a:xfrm>
            <a:off x="838200" y="1981200"/>
            <a:ext cx="7586663" cy="5486400"/>
          </a:xfrm>
        </p:spPr>
        <p:txBody>
          <a:bodyPr/>
          <a:lstStyle/>
          <a:p>
            <a:pPr eaLnBrk="1" hangingPunct="1">
              <a:buFont typeface="Wingdings 2" pitchFamily="18" charset="2"/>
              <a:buNone/>
            </a:pPr>
            <a:r>
              <a:rPr lang="en-US" sz="2000" dirty="0" smtClean="0"/>
              <a:t>"We passed through the city, therefore, in every direction. This town, whose population is inconsiderable, is yet immense in area. Distances are almost as great as in Paris. The consequence is that the houses are scattered here and there, without connection between them, without order and without symmetry. Outside of the fact that it makes a very ugly panorama, it's very annoying for those with visits to make."</a:t>
            </a:r>
          </a:p>
        </p:txBody>
      </p:sp>
    </p:spTree>
  </p:cSld>
  <p:clrMapOvr>
    <a:masterClrMapping/>
  </p:clrMapOvr>
  <mc:AlternateContent>
    <mc:Choice xmlns:mp="http://schemas.microsoft.com/office/mac/powerpoint/2008/main" Requires="mp">
      <mp:transition spd="slow">
        <mp:cube dir="d"/>
      </mp:transition>
    </mc:Choice>
    <mc:Fallback>
      <p:transition spd="slow">
        <p:cover dir="d"/>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2"/>
          <p:cNvSpPr>
            <a:spLocks noGrp="1"/>
          </p:cNvSpPr>
          <p:nvPr>
            <p:ph type="title" idx="4294967295"/>
          </p:nvPr>
        </p:nvSpPr>
        <p:spPr/>
        <p:txBody>
          <a:bodyPr/>
          <a:lstStyle/>
          <a:p>
            <a:r>
              <a:rPr lang="en-US" smtClean="0"/>
              <a:t>Final Words by Tocqueville</a:t>
            </a:r>
          </a:p>
        </p:txBody>
      </p:sp>
      <p:sp>
        <p:nvSpPr>
          <p:cNvPr id="23554" name="Rectangle 3"/>
          <p:cNvSpPr>
            <a:spLocks noGrp="1"/>
          </p:cNvSpPr>
          <p:nvPr>
            <p:ph type="body" idx="4294967295"/>
          </p:nvPr>
        </p:nvSpPr>
        <p:spPr/>
        <p:txBody>
          <a:bodyPr/>
          <a:lstStyle/>
          <a:p>
            <a:pPr eaLnBrk="1" hangingPunct="1">
              <a:buFont typeface="Wingdings 2" pitchFamily="18" charset="2"/>
              <a:buNone/>
            </a:pPr>
            <a:r>
              <a:rPr lang="en-US" sz="1900" dirty="0" smtClean="0"/>
              <a:t>If you would like to have an idea what power men possess to calculate the events of the future, </a:t>
            </a:r>
            <a:r>
              <a:rPr lang="en-US" sz="1900" i="1" dirty="0" smtClean="0"/>
              <a:t>you must visit Washington</a:t>
            </a:r>
            <a:r>
              <a:rPr lang="en-US" sz="1900" dirty="0" smtClean="0"/>
              <a:t>. Forty years ago, when it was a question of building a capital for the Union, they looked, as reasonable men would, for the most favorable spot. On the banks of the Potomac was located a green plain, which they selected. The broad and deep river, at one end, was to bring to the new city the products of Europe; the fertile districts behind would provision the market and surround the spot with a numerous population. Washington, in twenty years, would be the centre of the domestic and foreign trade of the Union. A million inhabitants, arriving before very long, were predicted for it. In consequence they began to build public edifices that could match so vast a population; streets were laid out of enormous width; there was an especial hurry to cut down, as far as one could see, the trees that might hinder the building of houses. </a:t>
            </a:r>
          </a:p>
          <a:p>
            <a:pPr eaLnBrk="1" hangingPunct="1"/>
            <a:endParaRPr lang="en-US" sz="1900" dirty="0" smtClean="0"/>
          </a:p>
          <a:p>
            <a:endParaRPr lang="en-US" dirty="0" smtClean="0"/>
          </a:p>
        </p:txBody>
      </p:sp>
    </p:spTree>
  </p:cSld>
  <p:clrMapOvr>
    <a:masterClrMapping/>
  </p:clrMapOvr>
  <mc:AlternateContent>
    <mc:Choice xmlns:mp="http://schemas.microsoft.com/office/mac/powerpoint/2008/main" Requires="mp">
      <mp:transition spd="slow">
        <mp:cube/>
      </mp:transition>
    </mc:Choice>
    <mc:Fallback>
      <p:transition spd="slow">
        <p:cove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mtClean="0">
                <a:solidFill>
                  <a:srgbClr val="7B9899"/>
                </a:solidFill>
              </a:rPr>
              <a:t>What Impacts the Culture</a:t>
            </a:r>
          </a:p>
        </p:txBody>
      </p:sp>
      <p:sp>
        <p:nvSpPr>
          <p:cNvPr id="24578" name="Content Placeholder 2"/>
          <p:cNvSpPr>
            <a:spLocks noGrp="1"/>
          </p:cNvSpPr>
          <p:nvPr>
            <p:ph sz="quarter" idx="1"/>
          </p:nvPr>
        </p:nvSpPr>
        <p:spPr>
          <a:xfrm>
            <a:off x="301625" y="1527175"/>
            <a:ext cx="8504238" cy="4572000"/>
          </a:xfrm>
        </p:spPr>
        <p:txBody>
          <a:bodyPr/>
          <a:lstStyle/>
          <a:p>
            <a:pPr eaLnBrk="1" hangingPunct="1"/>
            <a:r>
              <a:rPr lang="en-US" smtClean="0"/>
              <a:t>National Monuments </a:t>
            </a:r>
          </a:p>
          <a:p>
            <a:pPr eaLnBrk="1" hangingPunct="1"/>
            <a:r>
              <a:rPr lang="en-US" smtClean="0"/>
              <a:t>Memorials</a:t>
            </a:r>
          </a:p>
          <a:p>
            <a:pPr eaLnBrk="1" hangingPunct="1"/>
            <a:r>
              <a:rPr lang="en-US" smtClean="0"/>
              <a:t>Politics</a:t>
            </a:r>
          </a:p>
          <a:p>
            <a:pPr eaLnBrk="1" hangingPunct="1"/>
            <a:r>
              <a:rPr lang="en-US" smtClean="0"/>
              <a:t>Patriotism </a:t>
            </a:r>
          </a:p>
          <a:p>
            <a:pPr eaLnBrk="1" hangingPunct="1"/>
            <a:endParaRPr lang="en-US" smtClean="0"/>
          </a:p>
        </p:txBody>
      </p:sp>
      <p:pic>
        <p:nvPicPr>
          <p:cNvPr id="8194" name="Picture 2" descr="http://www.airportcommuter.com/worldwide/images/washington_dc.jpg"/>
          <p:cNvPicPr>
            <a:picLocks noChangeAspect="1" noChangeArrowheads="1"/>
          </p:cNvPicPr>
          <p:nvPr/>
        </p:nvPicPr>
        <p:blipFill>
          <a:blip r:embed="rId2" cstate="print"/>
          <a:srcRect/>
          <a:stretch>
            <a:fillRect/>
          </a:stretch>
        </p:blipFill>
        <p:spPr bwMode="auto">
          <a:xfrm>
            <a:off x="2971800" y="2514600"/>
            <a:ext cx="3810000" cy="2857500"/>
          </a:xfrm>
          <a:prstGeom prst="rect">
            <a:avLst/>
          </a:prstGeom>
          <a:ln>
            <a:noFill/>
          </a:ln>
          <a:effectLst>
            <a:softEdge rad="112500"/>
          </a:effectLst>
        </p:spPr>
      </p:pic>
    </p:spTree>
  </p:cSld>
  <p:clrMapOvr>
    <a:masterClrMapping/>
  </p:clrMapOvr>
  <mc:AlternateContent>
    <mc:Choice xmlns:mp="http://schemas.microsoft.com/office/mac/powerpoint/2008/main" Requires="mp">
      <mp:transition spd="slow">
        <mp:cube dir="u"/>
      </mp:transition>
    </mc:Choice>
    <mc:Fallback>
      <p:transition spd="slow">
        <p:cover dir="u"/>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Rectangle 2"/>
          <p:cNvSpPr>
            <a:spLocks noGrp="1"/>
          </p:cNvSpPr>
          <p:nvPr>
            <p:ph type="title" idx="4294967295"/>
          </p:nvPr>
        </p:nvSpPr>
        <p:spPr/>
        <p:txBody>
          <a:bodyPr/>
          <a:lstStyle/>
          <a:p>
            <a:r>
              <a:rPr lang="en-US" smtClean="0"/>
              <a:t>Washington D.C. Currently</a:t>
            </a:r>
          </a:p>
        </p:txBody>
      </p:sp>
      <p:sp>
        <p:nvSpPr>
          <p:cNvPr id="25602" name="Rectangle 3"/>
          <p:cNvSpPr>
            <a:spLocks noGrp="1"/>
          </p:cNvSpPr>
          <p:nvPr>
            <p:ph type="body" idx="4294967295"/>
          </p:nvPr>
        </p:nvSpPr>
        <p:spPr/>
        <p:txBody>
          <a:bodyPr/>
          <a:lstStyle/>
          <a:p>
            <a:pPr>
              <a:buFont typeface="Wingdings 2" pitchFamily="18" charset="2"/>
              <a:buNone/>
            </a:pPr>
            <a:r>
              <a:rPr lang="en-US" b="1" smtClean="0"/>
              <a:t>Population:</a:t>
            </a:r>
            <a:r>
              <a:rPr lang="en-US" smtClean="0"/>
              <a:t> 601,723 </a:t>
            </a:r>
          </a:p>
          <a:p>
            <a:pPr>
              <a:buFont typeface="Wingdings 2" pitchFamily="18" charset="2"/>
              <a:buNone/>
            </a:pPr>
            <a:r>
              <a:rPr lang="en-US" sz="1900" b="1" smtClean="0"/>
              <a:t>Attractions:</a:t>
            </a:r>
            <a:r>
              <a:rPr lang="en-US" sz="1900" smtClean="0"/>
              <a:t> Library of Congress, Washington Monument, National Air and Space Museum, </a:t>
            </a:r>
            <a:r>
              <a:rPr lang="en-US" sz="2000" smtClean="0"/>
              <a:t>African American Civil War Memorial</a:t>
            </a:r>
            <a:r>
              <a:rPr lang="en-US" sz="1900" smtClean="0"/>
              <a:t>, United States Botanic Gardens</a:t>
            </a:r>
          </a:p>
          <a:p>
            <a:pPr>
              <a:buFont typeface="Wingdings 2" pitchFamily="18" charset="2"/>
              <a:buNone/>
            </a:pPr>
            <a:endParaRPr lang="en-US" sz="1900" smtClean="0"/>
          </a:p>
          <a:p>
            <a:pPr>
              <a:buFont typeface="Wingdings 2" pitchFamily="18" charset="2"/>
              <a:buNone/>
            </a:pPr>
            <a:endParaRPr lang="en-US" sz="1900" smtClean="0"/>
          </a:p>
          <a:p>
            <a:pPr>
              <a:buFont typeface="Wingdings 2" pitchFamily="18" charset="2"/>
              <a:buNone/>
            </a:pPr>
            <a:endParaRPr lang="en-US" sz="1900" smtClean="0"/>
          </a:p>
          <a:p>
            <a:pPr>
              <a:buFont typeface="Wingdings 2" pitchFamily="18" charset="2"/>
              <a:buNone/>
            </a:pPr>
            <a:endParaRPr lang="en-US" sz="1900" smtClean="0"/>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endParaRPr lang="en-US" smtClean="0"/>
          </a:p>
        </p:txBody>
      </p:sp>
      <p:pic>
        <p:nvPicPr>
          <p:cNvPr id="25603" name="Picture 4" descr="Washington D"/>
          <p:cNvPicPr>
            <a:picLocks noChangeAspect="1" noChangeArrowheads="1"/>
          </p:cNvPicPr>
          <p:nvPr/>
        </p:nvPicPr>
        <p:blipFill>
          <a:blip r:embed="rId2" cstate="print"/>
          <a:srcRect/>
          <a:stretch>
            <a:fillRect/>
          </a:stretch>
        </p:blipFill>
        <p:spPr bwMode="auto">
          <a:xfrm>
            <a:off x="3276600" y="3276600"/>
            <a:ext cx="3190875" cy="2835275"/>
          </a:xfrm>
          <a:prstGeom prst="rect">
            <a:avLst/>
          </a:prstGeom>
          <a:noFill/>
          <a:ln w="9525">
            <a:noFill/>
            <a:miter lim="800000"/>
            <a:headEnd/>
            <a:tailEnd/>
          </a:ln>
        </p:spPr>
      </p:pic>
      <p:pic>
        <p:nvPicPr>
          <p:cNvPr id="25606" name="Picture 6" descr="5454128400_9fe8ec82c9"/>
          <p:cNvPicPr>
            <a:picLocks noChangeAspect="1" noChangeArrowheads="1"/>
          </p:cNvPicPr>
          <p:nvPr/>
        </p:nvPicPr>
        <p:blipFill>
          <a:blip r:embed="rId3" cstate="print"/>
          <a:srcRect/>
          <a:stretch>
            <a:fillRect/>
          </a:stretch>
        </p:blipFill>
        <p:spPr bwMode="auto">
          <a:xfrm>
            <a:off x="6477000" y="3048000"/>
            <a:ext cx="2414588" cy="3219450"/>
          </a:xfrm>
          <a:prstGeom prst="rect">
            <a:avLst/>
          </a:prstGeom>
          <a:noFill/>
        </p:spPr>
      </p:pic>
      <p:pic>
        <p:nvPicPr>
          <p:cNvPr id="25608" name="Picture 8" descr="capa"/>
          <p:cNvPicPr>
            <a:picLocks noChangeAspect="1" noChangeArrowheads="1"/>
          </p:cNvPicPr>
          <p:nvPr/>
        </p:nvPicPr>
        <p:blipFill>
          <a:blip r:embed="rId4" cstate="print"/>
          <a:srcRect/>
          <a:stretch>
            <a:fillRect/>
          </a:stretch>
        </p:blipFill>
        <p:spPr bwMode="auto">
          <a:xfrm>
            <a:off x="152400" y="3733800"/>
            <a:ext cx="3086100" cy="2133600"/>
          </a:xfrm>
          <a:prstGeom prst="rect">
            <a:avLst/>
          </a:prstGeom>
          <a:noFill/>
        </p:spPr>
      </p:pic>
    </p:spTree>
  </p:cSld>
  <p:clrMapOvr>
    <a:masterClrMapping/>
  </p:clrMapOvr>
  <mc:AlternateContent>
    <mc:Choice xmlns:mp="http://schemas.microsoft.com/office/mac/powerpoint/2008/main" Requires="mp">
      <mp:transition spd="slow">
        <mp:cube dir="r"/>
      </mp:transition>
    </mc:Choice>
    <mc:Fallback>
      <p:transition spd="slow">
        <p:cover dir="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solidFill>
                  <a:srgbClr val="7B9899"/>
                </a:solidFill>
              </a:rPr>
              <a:t>Impacts by People</a:t>
            </a:r>
          </a:p>
        </p:txBody>
      </p:sp>
      <p:sp>
        <p:nvSpPr>
          <p:cNvPr id="26626" name="Content Placeholder 2"/>
          <p:cNvSpPr>
            <a:spLocks noGrp="1"/>
          </p:cNvSpPr>
          <p:nvPr>
            <p:ph sz="quarter" idx="1"/>
          </p:nvPr>
        </p:nvSpPr>
        <p:spPr>
          <a:xfrm>
            <a:off x="301625" y="1527175"/>
            <a:ext cx="8504238" cy="4572000"/>
          </a:xfrm>
        </p:spPr>
        <p:txBody>
          <a:bodyPr/>
          <a:lstStyle/>
          <a:p>
            <a:pPr marL="381000" indent="-381000" eaLnBrk="1" hangingPunct="1">
              <a:buFont typeface="Wingdings 2" pitchFamily="18" charset="2"/>
              <a:buAutoNum type="arabicPeriod"/>
            </a:pPr>
            <a:r>
              <a:rPr lang="en-US" dirty="0" smtClean="0"/>
              <a:t>Frenchman Major Pierre Charles L’Enfant designed Washington D.C. and planned the physical layout of the city.  </a:t>
            </a:r>
          </a:p>
          <a:p>
            <a:pPr marL="381000" indent="-381000" eaLnBrk="1" hangingPunct="1">
              <a:buFont typeface="Wingdings 2" pitchFamily="18" charset="2"/>
              <a:buAutoNum type="arabicPeriod"/>
            </a:pPr>
            <a:r>
              <a:rPr lang="en-US" dirty="0" smtClean="0"/>
              <a:t>Captain John Smith explored the Potomac River in 1608.  He was the first to reach the river’s head, no other European is known to reach this far onto the Upper Tidewater Region.  </a:t>
            </a:r>
          </a:p>
          <a:p>
            <a:pPr marL="381000" indent="-381000" eaLnBrk="1" hangingPunct="1"/>
            <a:endParaRPr lang="en-US" dirty="0" smtClean="0"/>
          </a:p>
        </p:txBody>
      </p:sp>
    </p:spTree>
  </p:cSld>
  <p:clrMapOvr>
    <a:masterClrMapping/>
  </p:clrMapOvr>
  <mc:AlternateContent>
    <mc:Choice xmlns:mp="http://schemas.microsoft.com/office/mac/powerpoint/2008/main" Requires="mp">
      <mp:transition spd="slow">
        <mp:cube dir="d"/>
      </mp:transition>
    </mc:Choice>
    <mc:Fallback>
      <p:transition spd="slow">
        <p:cover dir="d"/>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2" name="Picture 2" descr="http://www.photomt.com/Potomac-River-Sunrise.jpg"/>
          <p:cNvPicPr>
            <a:picLocks noChangeAspect="1" noChangeArrowheads="1"/>
          </p:cNvPicPr>
          <p:nvPr/>
        </p:nvPicPr>
        <p:blipFill>
          <a:blip r:embed="rId2" cstate="print"/>
          <a:srcRect/>
          <a:stretch>
            <a:fillRect/>
          </a:stretch>
        </p:blipFill>
        <p:spPr bwMode="auto">
          <a:xfrm>
            <a:off x="228600" y="1066800"/>
            <a:ext cx="8587905" cy="5617117"/>
          </a:xfrm>
          <a:prstGeom prst="rect">
            <a:avLst/>
          </a:prstGeom>
          <a:ln>
            <a:noFill/>
          </a:ln>
          <a:effectLst>
            <a:softEdge rad="112500"/>
          </a:effectLst>
        </p:spPr>
      </p:pic>
      <p:sp>
        <p:nvSpPr>
          <p:cNvPr id="2" name="Title 1"/>
          <p:cNvSpPr>
            <a:spLocks noGrp="1"/>
          </p:cNvSpPr>
          <p:nvPr>
            <p:ph type="title"/>
          </p:nvPr>
        </p:nvSpPr>
        <p:spPr/>
        <p:txBody>
          <a:bodyPr/>
          <a:lstStyle/>
          <a:p>
            <a:pPr>
              <a:defRPr/>
            </a:pPr>
            <a:r>
              <a:rPr lang="en-US" dirty="0" smtClean="0"/>
              <a:t>Geographical impact</a:t>
            </a:r>
            <a:endParaRPr lang="en-US" dirty="0"/>
          </a:p>
        </p:txBody>
      </p:sp>
      <p:sp>
        <p:nvSpPr>
          <p:cNvPr id="27650" name="Content Placeholder 2"/>
          <p:cNvSpPr>
            <a:spLocks noGrp="1"/>
          </p:cNvSpPr>
          <p:nvPr>
            <p:ph sz="quarter" idx="1"/>
          </p:nvPr>
        </p:nvSpPr>
        <p:spPr>
          <a:xfrm>
            <a:off x="304800" y="1447800"/>
            <a:ext cx="8504238" cy="4572000"/>
          </a:xfrm>
        </p:spPr>
        <p:txBody>
          <a:bodyPr/>
          <a:lstStyle/>
          <a:p>
            <a:r>
              <a:rPr lang="en-US" dirty="0" smtClean="0">
                <a:solidFill>
                  <a:schemeClr val="bg1"/>
                </a:solidFill>
              </a:rPr>
              <a:t>The Potomac River’s waters have served as a natural resource and transportation route for more than ten thousand years. Even before Europeans colonized America, the Potomac supported Native Americans who relied on the its natural abundance.</a:t>
            </a:r>
          </a:p>
          <a:p>
            <a:pPr>
              <a:buNone/>
            </a:pPr>
            <a:r>
              <a:rPr lang="en-US" dirty="0" smtClean="0">
                <a:solidFill>
                  <a:schemeClr val="bg1"/>
                </a:solidFill>
              </a:rPr>
              <a:t>-The land around the Potomac was fertile </a:t>
            </a:r>
          </a:p>
          <a:p>
            <a:pPr>
              <a:buNone/>
            </a:pPr>
            <a:r>
              <a:rPr lang="en-US" dirty="0" smtClean="0">
                <a:solidFill>
                  <a:schemeClr val="bg1"/>
                </a:solidFill>
              </a:rPr>
              <a:t>-Many consider it one of the most beautiful and bountiful rivers on the East Coast.</a:t>
            </a:r>
          </a:p>
        </p:txBody>
      </p:sp>
    </p:spTree>
  </p:cSld>
  <p:clrMapOvr>
    <a:masterClrMapping/>
  </p:clrMapOvr>
  <mc:AlternateContent>
    <mc:Choice xmlns:mp="http://schemas.microsoft.com/office/mac/powerpoint/2008/main" Requires="mp">
      <mp:transition spd="slow">
        <mp:cube/>
      </mp:transition>
    </mc:Choice>
    <mc:Fallback>
      <p:transition spd="slow">
        <p:cov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solidFill>
                  <a:srgbClr val="7B9899"/>
                </a:solidFill>
              </a:rPr>
              <a:t>What it has to offer</a:t>
            </a:r>
          </a:p>
        </p:txBody>
      </p:sp>
      <p:sp>
        <p:nvSpPr>
          <p:cNvPr id="28674" name="Content Placeholder 2"/>
          <p:cNvSpPr>
            <a:spLocks noGrp="1"/>
          </p:cNvSpPr>
          <p:nvPr>
            <p:ph sz="quarter" idx="1"/>
          </p:nvPr>
        </p:nvSpPr>
        <p:spPr>
          <a:xfrm>
            <a:off x="301625" y="1527175"/>
            <a:ext cx="8504238" cy="4572000"/>
          </a:xfrm>
        </p:spPr>
        <p:txBody>
          <a:bodyPr/>
          <a:lstStyle/>
          <a:p>
            <a:pPr eaLnBrk="1" hangingPunct="1"/>
            <a:r>
              <a:rPr lang="en-US" b="1" smtClean="0"/>
              <a:t>The city offers:</a:t>
            </a:r>
            <a:r>
              <a:rPr lang="en-US" smtClean="0"/>
              <a:t>  The Smithsonian Institution, an educational foundation chartered by Congress in 1846 that maintains most of the nation’s official museums and galleries in Washington, D.C.</a:t>
            </a:r>
          </a:p>
        </p:txBody>
      </p:sp>
    </p:spTree>
  </p:cSld>
  <p:clrMapOvr>
    <a:masterClrMapping/>
  </p:clrMapOvr>
  <mc:AlternateContent>
    <mc:Choice xmlns:mp="http://schemas.microsoft.com/office/mac/powerpoint/2008/main" Requires="mp">
      <mp:transition spd="slow">
        <mp:cube dir="u"/>
      </mp:transition>
    </mc:Choice>
    <mc:Fallback>
      <p:transition spd="slow">
        <p:cover dir="u"/>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p:txBody>
          <a:bodyPr/>
          <a:lstStyle/>
          <a:p>
            <a:endParaRPr lang="en-US" smtClean="0"/>
          </a:p>
        </p:txBody>
      </p:sp>
      <p:sp>
        <p:nvSpPr>
          <p:cNvPr id="29698" name="Rectangle 3"/>
          <p:cNvSpPr>
            <a:spLocks noGrp="1"/>
          </p:cNvSpPr>
          <p:nvPr>
            <p:ph type="body" idx="4294967295"/>
          </p:nvPr>
        </p:nvSpPr>
        <p:spPr/>
        <p:txBody>
          <a:bodyPr/>
          <a:lstStyle/>
          <a:p>
            <a:pPr marL="514350" indent="-514350"/>
            <a:r>
              <a:rPr lang="en-US" b="1" smtClean="0"/>
              <a:t>Trends in the city: </a:t>
            </a:r>
          </a:p>
          <a:p>
            <a:pPr marL="514350" indent="-514350">
              <a:buFont typeface="Wingdings 2" pitchFamily="18" charset="2"/>
              <a:buAutoNum type="arabicPeriod"/>
            </a:pPr>
            <a:r>
              <a:rPr lang="en-US" smtClean="0"/>
              <a:t>The District is no longer 100 square miles due to the </a:t>
            </a:r>
            <a:r>
              <a:rPr lang="en-US" smtClean="0">
                <a:hlinkClick r:id="rId2" tooltip="District of Columbia retrocession"/>
              </a:rPr>
              <a:t>retrocession</a:t>
            </a:r>
            <a:r>
              <a:rPr lang="en-US" smtClean="0"/>
              <a:t> of the southern portion of the District back to the Commonwealth of Virginia in 1846.</a:t>
            </a:r>
          </a:p>
          <a:p>
            <a:pPr marL="514350" indent="-514350">
              <a:buFont typeface="Wingdings 2" pitchFamily="18" charset="2"/>
              <a:buAutoNum type="arabicPeriod"/>
            </a:pPr>
            <a:r>
              <a:rPr lang="en-US" smtClean="0"/>
              <a:t>Politics is a main focus in the city but it has good culture and diversity. </a:t>
            </a:r>
          </a:p>
          <a:p>
            <a:pPr marL="514350" indent="-514350">
              <a:buFont typeface="Wingdings 2" pitchFamily="18" charset="2"/>
              <a:buAutoNum type="arabicPeriod"/>
            </a:pPr>
            <a:endParaRPr lang="en-US" smtClean="0"/>
          </a:p>
        </p:txBody>
      </p:sp>
    </p:spTree>
  </p:cSld>
  <p:clrMapOvr>
    <a:masterClrMapping/>
  </p:clrMapOvr>
  <mc:AlternateContent>
    <mc:Choice xmlns:mp="http://schemas.microsoft.com/office/mac/powerpoint/2008/main" Requires="mp">
      <mp:transition spd="slow">
        <mp:cube dir="r"/>
      </mp:transition>
    </mc:Choice>
    <mc:Fallback>
      <p:transition spd="slow">
        <p:cover dir="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mtClean="0">
                <a:solidFill>
                  <a:srgbClr val="7B9899"/>
                </a:solidFill>
              </a:rPr>
              <a:t>Proposal</a:t>
            </a:r>
          </a:p>
        </p:txBody>
      </p:sp>
      <p:sp>
        <p:nvSpPr>
          <p:cNvPr id="30722" name="Content Placeholder 2"/>
          <p:cNvSpPr>
            <a:spLocks noGrp="1"/>
          </p:cNvSpPr>
          <p:nvPr>
            <p:ph sz="quarter" idx="1"/>
          </p:nvPr>
        </p:nvSpPr>
        <p:spPr>
          <a:xfrm>
            <a:off x="301625" y="1527175"/>
            <a:ext cx="8504238" cy="4572000"/>
          </a:xfrm>
        </p:spPr>
        <p:txBody>
          <a:bodyPr/>
          <a:lstStyle/>
          <a:p>
            <a:pPr eaLnBrk="1" hangingPunct="1"/>
            <a:r>
              <a:rPr lang="en-US" smtClean="0"/>
              <a:t>Our proposal is cultural.  We are aiming our proposal at Pittsburgh.</a:t>
            </a:r>
          </a:p>
          <a:p>
            <a:pPr eaLnBrk="1" hangingPunct="1"/>
            <a:r>
              <a:rPr lang="en-US" smtClean="0"/>
              <a:t>Washington D.C. Consists of multiple monuments and refreshments of history. We believe Pittsburgh should increase the amount of tourism by increasing monuments and recreational parks, thus generating more money for the city. Pittsburgh should be more open and welcoming about some of the great things about our city.  </a:t>
            </a:r>
          </a:p>
        </p:txBody>
      </p:sp>
    </p:spTree>
  </p:cSld>
  <p:clrMapOvr>
    <a:masterClrMapping/>
  </p:clrMapOvr>
  <mc:AlternateContent>
    <mc:Choice xmlns:mp="http://schemas.microsoft.com/office/mac/powerpoint/2008/main" Requires="mp">
      <mp:transition spd="slow">
        <mp:cube dir="d"/>
      </mp:transition>
    </mc:Choice>
    <mc:Fallback>
      <p:transition spd="slow">
        <p:cover dir="d"/>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smtClean="0">
                <a:solidFill>
                  <a:srgbClr val="7B9899"/>
                </a:solidFill>
              </a:rPr>
              <a:t>Proposal Cont.</a:t>
            </a:r>
          </a:p>
        </p:txBody>
      </p:sp>
      <p:sp>
        <p:nvSpPr>
          <p:cNvPr id="31746" name="Content Placeholder 2"/>
          <p:cNvSpPr>
            <a:spLocks noGrp="1"/>
          </p:cNvSpPr>
          <p:nvPr>
            <p:ph sz="quarter" idx="1"/>
          </p:nvPr>
        </p:nvSpPr>
        <p:spPr>
          <a:xfrm>
            <a:off x="182563" y="1447800"/>
            <a:ext cx="8504237" cy="4572000"/>
          </a:xfrm>
        </p:spPr>
        <p:txBody>
          <a:bodyPr/>
          <a:lstStyle/>
          <a:p>
            <a:pPr eaLnBrk="1" hangingPunct="1"/>
            <a:r>
              <a:rPr lang="en-US" smtClean="0"/>
              <a:t>It is on these experiences on our journey that we base our proposal off of:</a:t>
            </a:r>
          </a:p>
          <a:p>
            <a:pPr eaLnBrk="1" hangingPunct="1"/>
            <a:endParaRPr lang="en-US" smtClean="0"/>
          </a:p>
          <a:p>
            <a:pPr eaLnBrk="1" hangingPunct="1"/>
            <a:r>
              <a:rPr lang="en-US" smtClean="0"/>
              <a:t>Traveling around and in Washington D.C. </a:t>
            </a:r>
          </a:p>
          <a:p>
            <a:pPr eaLnBrk="1" hangingPunct="1"/>
            <a:r>
              <a:rPr lang="en-US" smtClean="0"/>
              <a:t>Visiting Attractions there</a:t>
            </a:r>
          </a:p>
          <a:p>
            <a:pPr eaLnBrk="1" hangingPunct="1">
              <a:buFont typeface="Wingdings 2" pitchFamily="18" charset="2"/>
              <a:buNone/>
            </a:pPr>
            <a:endParaRPr lang="en-US" smtClean="0"/>
          </a:p>
        </p:txBody>
      </p:sp>
    </p:spTree>
  </p:cSld>
  <p:clrMapOvr>
    <a:masterClrMapping/>
  </p:clrMapOvr>
  <mc:AlternateContent>
    <mc:Choice xmlns:mp="http://schemas.microsoft.com/office/mac/powerpoint/2008/main" Requires="mp">
      <mp:transition spd="slow">
        <mp:cube/>
      </mp:transition>
    </mc:Choice>
    <mc:Fallback>
      <p:transition spd="slow">
        <p:cov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Map</a:t>
            </a:r>
            <a:endParaRPr lang="en-US" dirty="0"/>
          </a:p>
        </p:txBody>
      </p:sp>
      <p:sp>
        <p:nvSpPr>
          <p:cNvPr id="14338" name="Content Placeholder 2"/>
          <p:cNvSpPr>
            <a:spLocks noGrp="1"/>
          </p:cNvSpPr>
          <p:nvPr>
            <p:ph sz="quarter" idx="1"/>
          </p:nvPr>
        </p:nvSpPr>
        <p:spPr>
          <a:xfrm>
            <a:off x="301625" y="1527175"/>
            <a:ext cx="8504238" cy="4572000"/>
          </a:xfrm>
        </p:spPr>
        <p:txBody>
          <a:bodyPr/>
          <a:lstStyle/>
          <a:p>
            <a:r>
              <a:rPr lang="en-US" smtClean="0"/>
              <a:t>Needs map from mapquest</a:t>
            </a:r>
          </a:p>
        </p:txBody>
      </p:sp>
      <p:pic>
        <p:nvPicPr>
          <p:cNvPr id="14340" name="Picture 4"/>
          <p:cNvPicPr>
            <a:picLocks noChangeAspect="1" noChangeArrowheads="1"/>
          </p:cNvPicPr>
          <p:nvPr/>
        </p:nvPicPr>
        <p:blipFill>
          <a:blip r:embed="rId2" cstate="print"/>
          <a:srcRect t="32292"/>
          <a:stretch>
            <a:fillRect/>
          </a:stretch>
        </p:blipFill>
        <p:spPr bwMode="auto">
          <a:xfrm>
            <a:off x="381000" y="1524000"/>
            <a:ext cx="8382000" cy="4256088"/>
          </a:xfrm>
          <a:prstGeom prst="rect">
            <a:avLst/>
          </a:prstGeom>
          <a:noFill/>
          <a:ln w="9525">
            <a:noFill/>
            <a:miter lim="800000"/>
            <a:headEnd/>
            <a:tailEnd/>
          </a:ln>
          <a:effectLst/>
        </p:spPr>
      </p:pic>
    </p:spTree>
  </p:cSld>
  <p:clrMapOvr>
    <a:masterClrMapping/>
  </p:clrMapOvr>
  <mc:AlternateContent>
    <mc:Choice xmlns:mp="http://schemas.microsoft.com/office/mac/powerpoint/2008/main" Requires="mp">
      <mp:transition spd="slow">
        <mp:cube dir="d"/>
      </mp:transition>
    </mc:Choice>
    <mc:Fallback>
      <p:transition spd="slow">
        <p:cover dir="d"/>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smtClean="0">
                <a:solidFill>
                  <a:srgbClr val="7B9899"/>
                </a:solidFill>
              </a:rPr>
              <a:t>Overview</a:t>
            </a:r>
          </a:p>
        </p:txBody>
      </p:sp>
      <p:sp>
        <p:nvSpPr>
          <p:cNvPr id="15362" name="Content Placeholder 2"/>
          <p:cNvSpPr>
            <a:spLocks noGrp="1"/>
          </p:cNvSpPr>
          <p:nvPr>
            <p:ph sz="quarter" idx="1"/>
          </p:nvPr>
        </p:nvSpPr>
        <p:spPr>
          <a:xfrm>
            <a:off x="228600" y="1524000"/>
            <a:ext cx="8504238" cy="4572000"/>
          </a:xfrm>
        </p:spPr>
        <p:txBody>
          <a:bodyPr/>
          <a:lstStyle/>
          <a:p>
            <a:pPr marL="381000" indent="-381000" eaLnBrk="1" hangingPunct="1">
              <a:lnSpc>
                <a:spcPct val="90000"/>
              </a:lnSpc>
              <a:buFont typeface="Wingdings 2" pitchFamily="18" charset="2"/>
              <a:buNone/>
            </a:pPr>
            <a:r>
              <a:rPr lang="en-US" sz="2400" smtClean="0"/>
              <a:t>We will be visiting the following cities.  </a:t>
            </a:r>
          </a:p>
          <a:p>
            <a:pPr marL="381000" indent="-381000" eaLnBrk="1" hangingPunct="1">
              <a:lnSpc>
                <a:spcPct val="90000"/>
              </a:lnSpc>
              <a:buFont typeface="Wingdings 2" pitchFamily="18" charset="2"/>
              <a:buAutoNum type="arabicPeriod"/>
            </a:pPr>
            <a:r>
              <a:rPr lang="en-US" sz="2400" smtClean="0"/>
              <a:t>St. Louis </a:t>
            </a:r>
          </a:p>
          <a:p>
            <a:pPr marL="381000" indent="-381000" eaLnBrk="1" hangingPunct="1">
              <a:lnSpc>
                <a:spcPct val="90000"/>
              </a:lnSpc>
              <a:buFont typeface="Wingdings 2" pitchFamily="18" charset="2"/>
              <a:buAutoNum type="arabicPeriod"/>
            </a:pPr>
            <a:r>
              <a:rPr lang="en-US" sz="2400" smtClean="0"/>
              <a:t>Chicago </a:t>
            </a:r>
          </a:p>
          <a:p>
            <a:pPr marL="381000" indent="-381000" eaLnBrk="1" hangingPunct="1">
              <a:lnSpc>
                <a:spcPct val="90000"/>
              </a:lnSpc>
              <a:buFont typeface="Wingdings 2" pitchFamily="18" charset="2"/>
              <a:buAutoNum type="arabicPeriod"/>
            </a:pPr>
            <a:r>
              <a:rPr lang="en-US" sz="2400" smtClean="0"/>
              <a:t>New Orleans </a:t>
            </a:r>
          </a:p>
          <a:p>
            <a:pPr marL="381000" indent="-381000" eaLnBrk="1" hangingPunct="1">
              <a:lnSpc>
                <a:spcPct val="90000"/>
              </a:lnSpc>
              <a:buFont typeface="Wingdings 2" pitchFamily="18" charset="2"/>
              <a:buAutoNum type="arabicPeriod"/>
            </a:pPr>
            <a:r>
              <a:rPr lang="en-US" sz="2400" smtClean="0"/>
              <a:t>Washington D.C. </a:t>
            </a:r>
          </a:p>
          <a:p>
            <a:pPr marL="381000" indent="-381000" eaLnBrk="1" hangingPunct="1">
              <a:lnSpc>
                <a:spcPct val="90000"/>
              </a:lnSpc>
              <a:buFont typeface="Wingdings 2" pitchFamily="18" charset="2"/>
              <a:buAutoNum type="arabicPeriod"/>
            </a:pPr>
            <a:r>
              <a:rPr lang="en-US" sz="2400" smtClean="0"/>
              <a:t>Philadelphia </a:t>
            </a:r>
          </a:p>
          <a:p>
            <a:pPr marL="381000" indent="-381000" eaLnBrk="1" hangingPunct="1">
              <a:lnSpc>
                <a:spcPct val="90000"/>
              </a:lnSpc>
              <a:buFont typeface="Wingdings 2" pitchFamily="18" charset="2"/>
              <a:buAutoNum type="arabicPeriod"/>
            </a:pPr>
            <a:r>
              <a:rPr lang="en-US" sz="2400" smtClean="0"/>
              <a:t>Nashville</a:t>
            </a:r>
          </a:p>
          <a:p>
            <a:pPr marL="381000" indent="-381000" eaLnBrk="1" hangingPunct="1">
              <a:lnSpc>
                <a:spcPct val="90000"/>
              </a:lnSpc>
              <a:buFont typeface="Wingdings 2" pitchFamily="18" charset="2"/>
              <a:buAutoNum type="arabicPeriod"/>
            </a:pPr>
            <a:endParaRPr lang="en-US" sz="2400" smtClean="0"/>
          </a:p>
          <a:p>
            <a:pPr marL="381000" indent="-381000" eaLnBrk="1" hangingPunct="1">
              <a:lnSpc>
                <a:spcPct val="90000"/>
              </a:lnSpc>
              <a:buFont typeface="Wingdings 2" pitchFamily="18" charset="2"/>
              <a:buNone/>
            </a:pPr>
            <a:endParaRPr lang="en-US" sz="2400" smtClean="0"/>
          </a:p>
          <a:p>
            <a:pPr marL="381000" indent="-381000" eaLnBrk="1" hangingPunct="1">
              <a:lnSpc>
                <a:spcPct val="90000"/>
              </a:lnSpc>
              <a:buFont typeface="Wingdings 2" pitchFamily="18" charset="2"/>
              <a:buNone/>
            </a:pPr>
            <a:r>
              <a:rPr lang="en-US" sz="2400" smtClean="0"/>
              <a:t>Needs Pics of each city </a:t>
            </a:r>
          </a:p>
        </p:txBody>
      </p:sp>
      <p:pic>
        <p:nvPicPr>
          <p:cNvPr id="15364" name="Picture 4" descr="illinois-chicago"/>
          <p:cNvPicPr>
            <a:picLocks noChangeAspect="1" noChangeArrowheads="1"/>
          </p:cNvPicPr>
          <p:nvPr/>
        </p:nvPicPr>
        <p:blipFill>
          <a:blip r:embed="rId2" cstate="print"/>
          <a:srcRect/>
          <a:stretch>
            <a:fillRect/>
          </a:stretch>
        </p:blipFill>
        <p:spPr bwMode="auto">
          <a:xfrm>
            <a:off x="152400" y="4343400"/>
            <a:ext cx="2738438" cy="2190750"/>
          </a:xfrm>
          <a:prstGeom prst="rect">
            <a:avLst/>
          </a:prstGeom>
          <a:noFill/>
        </p:spPr>
      </p:pic>
      <p:pic>
        <p:nvPicPr>
          <p:cNvPr id="15366" name="Picture 6" descr="StLouis1"/>
          <p:cNvPicPr>
            <a:picLocks noChangeAspect="1" noChangeArrowheads="1"/>
          </p:cNvPicPr>
          <p:nvPr/>
        </p:nvPicPr>
        <p:blipFill>
          <a:blip r:embed="rId3" cstate="print"/>
          <a:srcRect/>
          <a:stretch>
            <a:fillRect/>
          </a:stretch>
        </p:blipFill>
        <p:spPr bwMode="auto">
          <a:xfrm>
            <a:off x="3124200" y="3048000"/>
            <a:ext cx="2590800" cy="1604963"/>
          </a:xfrm>
          <a:prstGeom prst="rect">
            <a:avLst/>
          </a:prstGeom>
          <a:noFill/>
        </p:spPr>
      </p:pic>
      <p:pic>
        <p:nvPicPr>
          <p:cNvPr id="15368" name="Picture 8" descr="_wsb_567x358_New+orleans+skyline+night"/>
          <p:cNvPicPr>
            <a:picLocks noChangeAspect="1" noChangeArrowheads="1"/>
          </p:cNvPicPr>
          <p:nvPr/>
        </p:nvPicPr>
        <p:blipFill>
          <a:blip r:embed="rId4" cstate="print"/>
          <a:srcRect/>
          <a:stretch>
            <a:fillRect/>
          </a:stretch>
        </p:blipFill>
        <p:spPr bwMode="auto">
          <a:xfrm>
            <a:off x="5715000" y="4608513"/>
            <a:ext cx="3276600" cy="2068512"/>
          </a:xfrm>
          <a:prstGeom prst="rect">
            <a:avLst/>
          </a:prstGeom>
          <a:noFill/>
        </p:spPr>
      </p:pic>
      <p:pic>
        <p:nvPicPr>
          <p:cNvPr id="15370" name="Picture 10" descr="Washington_DC_Arial"/>
          <p:cNvPicPr>
            <a:picLocks noChangeAspect="1" noChangeArrowheads="1"/>
          </p:cNvPicPr>
          <p:nvPr/>
        </p:nvPicPr>
        <p:blipFill>
          <a:blip r:embed="rId5" cstate="print"/>
          <a:srcRect/>
          <a:stretch>
            <a:fillRect/>
          </a:stretch>
        </p:blipFill>
        <p:spPr bwMode="auto">
          <a:xfrm>
            <a:off x="6705600" y="1828800"/>
            <a:ext cx="2282825" cy="2628900"/>
          </a:xfrm>
          <a:prstGeom prst="rect">
            <a:avLst/>
          </a:prstGeom>
          <a:noFill/>
        </p:spPr>
      </p:pic>
      <p:pic>
        <p:nvPicPr>
          <p:cNvPr id="15372" name="Picture 12" descr="philadelphiaSkyline2"/>
          <p:cNvPicPr>
            <a:picLocks noChangeAspect="1" noChangeArrowheads="1"/>
          </p:cNvPicPr>
          <p:nvPr/>
        </p:nvPicPr>
        <p:blipFill>
          <a:blip r:embed="rId6" cstate="print"/>
          <a:srcRect/>
          <a:stretch>
            <a:fillRect/>
          </a:stretch>
        </p:blipFill>
        <p:spPr bwMode="auto">
          <a:xfrm>
            <a:off x="2971800" y="4724400"/>
            <a:ext cx="2667000" cy="1933575"/>
          </a:xfrm>
          <a:prstGeom prst="rect">
            <a:avLst/>
          </a:prstGeom>
          <a:noFill/>
        </p:spPr>
      </p:pic>
      <p:pic>
        <p:nvPicPr>
          <p:cNvPr id="15374" name="Picture 14" descr="nashville"/>
          <p:cNvPicPr>
            <a:picLocks noChangeAspect="1" noChangeArrowheads="1"/>
          </p:cNvPicPr>
          <p:nvPr/>
        </p:nvPicPr>
        <p:blipFill>
          <a:blip r:embed="rId7" cstate="print"/>
          <a:srcRect/>
          <a:stretch>
            <a:fillRect/>
          </a:stretch>
        </p:blipFill>
        <p:spPr bwMode="auto">
          <a:xfrm>
            <a:off x="6705600" y="152400"/>
            <a:ext cx="2209800" cy="1657350"/>
          </a:xfrm>
          <a:prstGeom prst="rect">
            <a:avLst/>
          </a:prstGeom>
          <a:noFill/>
        </p:spPr>
      </p:pic>
    </p:spTree>
  </p:cSld>
  <p:clrMapOvr>
    <a:masterClrMapping/>
  </p:clrMapOvr>
  <mc:AlternateContent>
    <mc:Choice xmlns:mp="http://schemas.microsoft.com/office/mac/powerpoint/2008/main" Requires="mp">
      <mp:transition spd="slow">
        <mp:cube/>
      </mp:transition>
    </mc:Choice>
    <mc:Fallback>
      <p:transition spd="slow">
        <p:cov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Attractions</a:t>
            </a:r>
            <a:endParaRPr lang="en-US" dirty="0"/>
          </a:p>
        </p:txBody>
      </p:sp>
      <p:sp>
        <p:nvSpPr>
          <p:cNvPr id="16386" name="Content Placeholder 2"/>
          <p:cNvSpPr>
            <a:spLocks noGrp="1"/>
          </p:cNvSpPr>
          <p:nvPr>
            <p:ph sz="quarter" idx="1"/>
          </p:nvPr>
        </p:nvSpPr>
        <p:spPr>
          <a:xfrm>
            <a:off x="301625" y="1527175"/>
            <a:ext cx="8504238" cy="4572000"/>
          </a:xfrm>
        </p:spPr>
        <p:txBody>
          <a:bodyPr/>
          <a:lstStyle/>
          <a:p>
            <a:r>
              <a:rPr lang="en-US" smtClean="0"/>
              <a:t>St. Louis Arch</a:t>
            </a:r>
          </a:p>
          <a:p>
            <a:r>
              <a:rPr lang="en-US" smtClean="0"/>
              <a:t>Wrigley Field</a:t>
            </a:r>
          </a:p>
          <a:p>
            <a:r>
              <a:rPr lang="en-US" smtClean="0"/>
              <a:t>Nashville Parthenon</a:t>
            </a:r>
          </a:p>
          <a:p>
            <a:r>
              <a:rPr lang="en-US" smtClean="0"/>
              <a:t>Independence Hall, Philadelphia</a:t>
            </a:r>
          </a:p>
          <a:p>
            <a:r>
              <a:rPr lang="en-US" smtClean="0"/>
              <a:t>Library of Congress</a:t>
            </a:r>
          </a:p>
          <a:p>
            <a:endParaRPr lang="en-US" smtClean="0"/>
          </a:p>
          <a:p>
            <a:endParaRPr lang="en-US" smtClean="0"/>
          </a:p>
          <a:p>
            <a:pPr>
              <a:buFont typeface="Wingdings 2" pitchFamily="18" charset="2"/>
              <a:buNone/>
            </a:pPr>
            <a:endParaRPr lang="en-US" smtClean="0"/>
          </a:p>
        </p:txBody>
      </p:sp>
      <p:pic>
        <p:nvPicPr>
          <p:cNvPr id="16389" name="Picture 5" descr="Nashville_Parthenon"/>
          <p:cNvPicPr>
            <a:picLocks noChangeAspect="1" noChangeArrowheads="1"/>
          </p:cNvPicPr>
          <p:nvPr/>
        </p:nvPicPr>
        <p:blipFill>
          <a:blip r:embed="rId2" cstate="print"/>
          <a:srcRect/>
          <a:stretch>
            <a:fillRect/>
          </a:stretch>
        </p:blipFill>
        <p:spPr bwMode="auto">
          <a:xfrm>
            <a:off x="5791200" y="152400"/>
            <a:ext cx="3200400" cy="2400300"/>
          </a:xfrm>
          <a:prstGeom prst="rect">
            <a:avLst/>
          </a:prstGeom>
          <a:noFill/>
        </p:spPr>
      </p:pic>
      <p:pic>
        <p:nvPicPr>
          <p:cNvPr id="16391" name="Picture 7" descr="0701_EC_32_Z+St_Louis_Arch+wide_shot"/>
          <p:cNvPicPr>
            <a:picLocks noChangeAspect="1" noChangeArrowheads="1"/>
          </p:cNvPicPr>
          <p:nvPr/>
        </p:nvPicPr>
        <p:blipFill>
          <a:blip r:embed="rId3" cstate="print"/>
          <a:srcRect/>
          <a:stretch>
            <a:fillRect/>
          </a:stretch>
        </p:blipFill>
        <p:spPr bwMode="auto">
          <a:xfrm>
            <a:off x="6400800" y="2590800"/>
            <a:ext cx="2511425" cy="1884363"/>
          </a:xfrm>
          <a:prstGeom prst="rect">
            <a:avLst/>
          </a:prstGeom>
          <a:noFill/>
        </p:spPr>
      </p:pic>
      <p:pic>
        <p:nvPicPr>
          <p:cNvPr id="16393" name="Picture 9" descr="15211720_483e8605d6"/>
          <p:cNvPicPr>
            <a:picLocks noChangeAspect="1" noChangeArrowheads="1"/>
          </p:cNvPicPr>
          <p:nvPr/>
        </p:nvPicPr>
        <p:blipFill>
          <a:blip r:embed="rId4" cstate="print"/>
          <a:srcRect/>
          <a:stretch>
            <a:fillRect/>
          </a:stretch>
        </p:blipFill>
        <p:spPr bwMode="auto">
          <a:xfrm>
            <a:off x="6477000" y="4800600"/>
            <a:ext cx="2438400" cy="1624013"/>
          </a:xfrm>
          <a:prstGeom prst="rect">
            <a:avLst/>
          </a:prstGeom>
          <a:noFill/>
        </p:spPr>
      </p:pic>
      <p:pic>
        <p:nvPicPr>
          <p:cNvPr id="16395" name="Picture 11" descr="library_of_congress_reading"/>
          <p:cNvPicPr>
            <a:picLocks noChangeAspect="1" noChangeArrowheads="1"/>
          </p:cNvPicPr>
          <p:nvPr/>
        </p:nvPicPr>
        <p:blipFill>
          <a:blip r:embed="rId5" cstate="print"/>
          <a:srcRect/>
          <a:stretch>
            <a:fillRect/>
          </a:stretch>
        </p:blipFill>
        <p:spPr bwMode="auto">
          <a:xfrm>
            <a:off x="152400" y="3962400"/>
            <a:ext cx="3771900" cy="2709863"/>
          </a:xfrm>
          <a:prstGeom prst="rect">
            <a:avLst/>
          </a:prstGeom>
          <a:noFill/>
        </p:spPr>
      </p:pic>
      <p:pic>
        <p:nvPicPr>
          <p:cNvPr id="16397" name="Picture 13" descr="independence-hall-l"/>
          <p:cNvPicPr>
            <a:picLocks noChangeAspect="1" noChangeArrowheads="1"/>
          </p:cNvPicPr>
          <p:nvPr/>
        </p:nvPicPr>
        <p:blipFill>
          <a:blip r:embed="rId6" cstate="print"/>
          <a:srcRect/>
          <a:stretch>
            <a:fillRect/>
          </a:stretch>
        </p:blipFill>
        <p:spPr bwMode="auto">
          <a:xfrm>
            <a:off x="4038600" y="3733800"/>
            <a:ext cx="2076450" cy="2767013"/>
          </a:xfrm>
          <a:prstGeom prst="rect">
            <a:avLst/>
          </a:prstGeom>
          <a:noFill/>
        </p:spPr>
      </p:pic>
    </p:spTree>
  </p:cSld>
  <p:clrMapOvr>
    <a:masterClrMapping/>
  </p:clrMapOvr>
  <mc:AlternateContent>
    <mc:Choice xmlns:mp="http://schemas.microsoft.com/office/mac/powerpoint/2008/main" Requires="mp">
      <mp:transition spd="slow">
        <mp:cube dir="u"/>
      </mp:transition>
    </mc:Choice>
    <mc:Fallback>
      <p:transition spd="slow">
        <p:cover dir="u"/>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r>
              <a:rPr lang="en-US" smtClean="0"/>
              <a:t>Car</a:t>
            </a:r>
          </a:p>
        </p:txBody>
      </p:sp>
      <p:sp>
        <p:nvSpPr>
          <p:cNvPr id="17410" name="Rectangle 3"/>
          <p:cNvSpPr>
            <a:spLocks noGrp="1"/>
          </p:cNvSpPr>
          <p:nvPr>
            <p:ph type="body" idx="4294967295"/>
          </p:nvPr>
        </p:nvSpPr>
        <p:spPr/>
        <p:txBody>
          <a:bodyPr/>
          <a:lstStyle/>
          <a:p>
            <a:pPr eaLnBrk="1" hangingPunct="1"/>
            <a:r>
              <a:rPr lang="en-US" smtClean="0"/>
              <a:t>We chose to drive a Prius.</a:t>
            </a:r>
          </a:p>
          <a:p>
            <a:pPr eaLnBrk="1" hangingPunct="1"/>
            <a:r>
              <a:rPr lang="en-US" smtClean="0"/>
              <a:t>We are spending $ 204.94 on gas</a:t>
            </a:r>
          </a:p>
          <a:p>
            <a:pPr eaLnBrk="1" hangingPunct="1"/>
            <a:r>
              <a:rPr lang="en-US" smtClean="0"/>
              <a:t>The Prius has 48 MPG</a:t>
            </a:r>
          </a:p>
          <a:p>
            <a:pPr eaLnBrk="1" hangingPunct="1">
              <a:buFont typeface="Wingdings 2" pitchFamily="18" charset="2"/>
              <a:buNone/>
            </a:pPr>
            <a:endParaRPr lang="en-US" smtClean="0"/>
          </a:p>
          <a:p>
            <a:pPr eaLnBrk="1" hangingPunct="1">
              <a:buFont typeface="Wingdings 2" pitchFamily="18" charset="2"/>
              <a:buNone/>
            </a:pPr>
            <a:endParaRPr lang="en-US" smtClean="0"/>
          </a:p>
        </p:txBody>
      </p:sp>
      <p:pic>
        <p:nvPicPr>
          <p:cNvPr id="17411" name="Picture 6" descr="Prius 3"/>
          <p:cNvPicPr>
            <a:picLocks noChangeAspect="1" noChangeArrowheads="1"/>
          </p:cNvPicPr>
          <p:nvPr/>
        </p:nvPicPr>
        <p:blipFill>
          <a:blip r:embed="rId2" cstate="print"/>
          <a:srcRect/>
          <a:stretch>
            <a:fillRect/>
          </a:stretch>
        </p:blipFill>
        <p:spPr bwMode="auto">
          <a:xfrm>
            <a:off x="2133600" y="3200400"/>
            <a:ext cx="4724400" cy="2324100"/>
          </a:xfrm>
          <a:prstGeom prst="rect">
            <a:avLst/>
          </a:prstGeom>
          <a:noFill/>
          <a:ln w="9525">
            <a:noFill/>
            <a:miter lim="800000"/>
            <a:headEnd/>
            <a:tailEnd/>
          </a:ln>
        </p:spPr>
      </p:pic>
    </p:spTree>
  </p:cSld>
  <p:clrMapOvr>
    <a:masterClrMapping/>
  </p:clrMapOvr>
  <mc:AlternateContent>
    <mc:Choice xmlns:mp="http://schemas.microsoft.com/office/mac/powerpoint/2008/main" Requires="mp">
      <mp:transition spd="slow">
        <mp:cube dir="r"/>
      </mp:transition>
    </mc:Choice>
    <mc:Fallback>
      <p:transition spd="slow">
        <p:cover dir="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solidFill>
                  <a:srgbClr val="7B9899"/>
                </a:solidFill>
              </a:rPr>
              <a:t>Overview </a:t>
            </a:r>
          </a:p>
        </p:txBody>
      </p:sp>
      <p:sp>
        <p:nvSpPr>
          <p:cNvPr id="18434" name="Content Placeholder 2"/>
          <p:cNvSpPr>
            <a:spLocks noGrp="1"/>
          </p:cNvSpPr>
          <p:nvPr>
            <p:ph sz="quarter" idx="1"/>
          </p:nvPr>
        </p:nvSpPr>
        <p:spPr>
          <a:xfrm>
            <a:off x="228600" y="1371600"/>
            <a:ext cx="8504238" cy="4572000"/>
          </a:xfrm>
        </p:spPr>
        <p:txBody>
          <a:bodyPr/>
          <a:lstStyle/>
          <a:p>
            <a:pPr eaLnBrk="1" hangingPunct="1"/>
            <a:r>
              <a:rPr lang="en-US" sz="2400" smtClean="0"/>
              <a:t>We will depart from Mellon Middle School. </a:t>
            </a:r>
          </a:p>
          <a:p>
            <a:pPr eaLnBrk="1" hangingPunct="1">
              <a:buFont typeface="Wingdings 2" pitchFamily="18" charset="2"/>
              <a:buNone/>
            </a:pPr>
            <a:r>
              <a:rPr lang="en-US" sz="2400" smtClean="0"/>
              <a:t>Mellon-&gt; Chicago</a:t>
            </a:r>
          </a:p>
          <a:p>
            <a:pPr eaLnBrk="1" hangingPunct="1">
              <a:buFont typeface="Wingdings 2" pitchFamily="18" charset="2"/>
              <a:buNone/>
            </a:pPr>
            <a:r>
              <a:rPr lang="en-US" sz="2400" smtClean="0"/>
              <a:t>Chicago-&gt;Saint Louis</a:t>
            </a:r>
          </a:p>
          <a:p>
            <a:pPr eaLnBrk="1" hangingPunct="1">
              <a:buFont typeface="Wingdings 2" pitchFamily="18" charset="2"/>
              <a:buNone/>
            </a:pPr>
            <a:r>
              <a:rPr lang="en-US" sz="2400" smtClean="0"/>
              <a:t>Saint Louis-&gt;Memphis</a:t>
            </a:r>
          </a:p>
          <a:p>
            <a:pPr eaLnBrk="1" hangingPunct="1">
              <a:buFont typeface="Wingdings 2" pitchFamily="18" charset="2"/>
              <a:buNone/>
            </a:pPr>
            <a:r>
              <a:rPr lang="en-US" sz="2400" smtClean="0"/>
              <a:t>Memphis-&gt; New Orleans</a:t>
            </a:r>
          </a:p>
          <a:p>
            <a:pPr eaLnBrk="1" hangingPunct="1">
              <a:buFont typeface="Wingdings 2" pitchFamily="18" charset="2"/>
              <a:buNone/>
            </a:pPr>
            <a:r>
              <a:rPr lang="en-US" sz="2400" smtClean="0"/>
              <a:t>New Orleans-&gt;Washington D.C. </a:t>
            </a:r>
          </a:p>
          <a:p>
            <a:pPr eaLnBrk="1" hangingPunct="1">
              <a:buFont typeface="Wingdings 2" pitchFamily="18" charset="2"/>
              <a:buNone/>
            </a:pPr>
            <a:r>
              <a:rPr lang="en-US" sz="2400" smtClean="0"/>
              <a:t>Washington D.C.-&gt; Philadelphia</a:t>
            </a:r>
          </a:p>
          <a:p>
            <a:pPr eaLnBrk="1" hangingPunct="1">
              <a:buFont typeface="Wingdings 2" pitchFamily="18" charset="2"/>
              <a:buNone/>
            </a:pPr>
            <a:r>
              <a:rPr lang="en-US" sz="2400" smtClean="0"/>
              <a:t>Philadelphia-&gt; Back to Mellon Middle School</a:t>
            </a:r>
          </a:p>
        </p:txBody>
      </p:sp>
    </p:spTree>
  </p:cSld>
  <p:clrMapOvr>
    <a:masterClrMapping/>
  </p:clrMapOvr>
  <mc:AlternateContent>
    <mc:Choice xmlns:mp="http://schemas.microsoft.com/office/mac/powerpoint/2008/main" Requires="mp">
      <mp:transition spd="slow">
        <mp:cube dir="d"/>
      </mp:transition>
    </mc:Choice>
    <mc:Fallback>
      <p:transition spd="slow">
        <p:cover dir="d"/>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solidFill>
                  <a:srgbClr val="7B9899"/>
                </a:solidFill>
              </a:rPr>
              <a:t>History of Washington D.C.</a:t>
            </a:r>
          </a:p>
        </p:txBody>
      </p:sp>
      <p:sp>
        <p:nvSpPr>
          <p:cNvPr id="19458" name="Text Box 5"/>
          <p:cNvSpPr txBox="1">
            <a:spLocks noChangeArrowheads="1"/>
          </p:cNvSpPr>
          <p:nvPr/>
        </p:nvSpPr>
        <p:spPr bwMode="auto">
          <a:xfrm>
            <a:off x="762000" y="1447800"/>
            <a:ext cx="7467600" cy="5121275"/>
          </a:xfrm>
          <a:prstGeom prst="rect">
            <a:avLst/>
          </a:prstGeom>
          <a:noFill/>
          <a:ln w="9525">
            <a:noFill/>
            <a:miter lim="800000"/>
            <a:headEnd/>
            <a:tailEnd/>
          </a:ln>
        </p:spPr>
        <p:txBody>
          <a:bodyPr>
            <a:spAutoFit/>
          </a:bodyPr>
          <a:lstStyle/>
          <a:p>
            <a:pPr>
              <a:spcBef>
                <a:spcPct val="50000"/>
              </a:spcBef>
            </a:pPr>
            <a:r>
              <a:rPr lang="en-US" sz="2000" dirty="0"/>
              <a:t>This town, whose population is small, is yet immense in area. Distances are almost as great as in Paris. The consequence is that the houses are scattered here and there, without connection between them, without order and without symmetry. Outside of the fact that it makes a very ugly panorama, it's very annoying for those with visits to make.</a:t>
            </a:r>
          </a:p>
          <a:p>
            <a:pPr>
              <a:spcBef>
                <a:spcPct val="50000"/>
              </a:spcBef>
            </a:pPr>
            <a:r>
              <a:rPr lang="en-US" sz="2000" dirty="0"/>
              <a:t>Forty years ago, when it was a question of building a capital for the Union, they looked, as reasonable men would, for the most favorable spot. On the banks of the </a:t>
            </a:r>
            <a:r>
              <a:rPr lang="en-US" sz="2000" dirty="0" smtClean="0"/>
              <a:t>Potomac </a:t>
            </a:r>
            <a:r>
              <a:rPr lang="en-US" sz="2000" dirty="0"/>
              <a:t>River was a green plain, which they selected. The broad and deep river, at one end, was to bring to the new city the products of Europe; the fertile districts behind would provision the market and surround the spot with plentiful  population. Washington, in twenty years, would be the center of the domestic and foreign trade of the Union. A million inhabitants, arriving before very long, were predicted for it.</a:t>
            </a:r>
          </a:p>
        </p:txBody>
      </p:sp>
    </p:spTree>
  </p:cSld>
  <p:clrMapOvr>
    <a:masterClrMapping/>
  </p:clrMapOvr>
  <mc:AlternateContent>
    <mc:Choice xmlns:mp="http://schemas.microsoft.com/office/mac/powerpoint/2008/main" Requires="mp">
      <mp:transition spd="slow">
        <mp:cube/>
      </mp:transition>
    </mc:Choice>
    <mc:Fallback>
      <p:transition spd="slow">
        <p:cov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7B9899"/>
                </a:solidFill>
              </a:rPr>
              <a:t>Map of D.C.</a:t>
            </a:r>
          </a:p>
        </p:txBody>
      </p:sp>
      <p:pic>
        <p:nvPicPr>
          <p:cNvPr id="20485" name="Picture 5" descr="map_of_washington-dc"/>
          <p:cNvPicPr>
            <a:picLocks noChangeAspect="1" noChangeArrowheads="1"/>
          </p:cNvPicPr>
          <p:nvPr/>
        </p:nvPicPr>
        <p:blipFill>
          <a:blip r:embed="rId2" cstate="print"/>
          <a:srcRect/>
          <a:stretch>
            <a:fillRect/>
          </a:stretch>
        </p:blipFill>
        <p:spPr bwMode="auto">
          <a:xfrm>
            <a:off x="914400" y="914400"/>
            <a:ext cx="7467600" cy="5608638"/>
          </a:xfrm>
          <a:prstGeom prst="rect">
            <a:avLst/>
          </a:prstGeom>
          <a:noFill/>
        </p:spPr>
      </p:pic>
    </p:spTree>
  </p:cSld>
  <p:clrMapOvr>
    <a:masterClrMapping/>
  </p:clrMapOvr>
  <mc:AlternateContent>
    <mc:Choice xmlns:mp="http://schemas.microsoft.com/office/mac/powerpoint/2008/main" Requires="mp">
      <mp:transition spd="slow">
        <mp:cube dir="u"/>
      </mp:transition>
    </mc:Choice>
    <mc:Fallback>
      <p:transition spd="slow">
        <p:cover dir="u"/>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z="2900" smtClean="0">
                <a:solidFill>
                  <a:srgbClr val="7B9899"/>
                </a:solidFill>
              </a:rPr>
              <a:t>Description of Washington in 1831(Tocqueville)</a:t>
            </a:r>
          </a:p>
        </p:txBody>
      </p:sp>
      <p:sp>
        <p:nvSpPr>
          <p:cNvPr id="21506" name="Content Placeholder 2"/>
          <p:cNvSpPr>
            <a:spLocks noGrp="1"/>
          </p:cNvSpPr>
          <p:nvPr>
            <p:ph sz="quarter" idx="1"/>
          </p:nvPr>
        </p:nvSpPr>
        <p:spPr>
          <a:xfrm>
            <a:off x="381000" y="1295400"/>
            <a:ext cx="8504238" cy="4572000"/>
          </a:xfrm>
        </p:spPr>
        <p:txBody>
          <a:bodyPr/>
          <a:lstStyle/>
          <a:p>
            <a:pPr eaLnBrk="1" hangingPunct="1">
              <a:buFont typeface="Wingdings 2" pitchFamily="18" charset="2"/>
              <a:buNone/>
            </a:pPr>
            <a:r>
              <a:rPr lang="en-US" sz="1900" dirty="0" smtClean="0"/>
              <a:t>Mr. </a:t>
            </a:r>
            <a:r>
              <a:rPr lang="en-US" sz="1900" dirty="0" err="1" smtClean="0"/>
              <a:t>Serrurier</a:t>
            </a:r>
            <a:r>
              <a:rPr lang="en-US" sz="1900" dirty="0" smtClean="0"/>
              <a:t> presented us yesterday evening to the President of the United States.  The latter is General Jackson; he is an old man of 66 years, well preserved, and appears to have retained all the vigor of his body and spirit. He is not a man of genius. Formerly he was celebrated as a duelist and hot-head; his great merit is to have won in 1814 the battle of New Orleans against the English. That victory made him popular and brought it about that he was elected president, so true is it that in every country military glory has a prestige that the masses can't resist, even when the masses are composed of merchants and business men.</a:t>
            </a:r>
            <a:br>
              <a:rPr lang="en-US" sz="1900" dirty="0" smtClean="0"/>
            </a:br>
            <a:r>
              <a:rPr lang="en-US" sz="1900" dirty="0" smtClean="0"/>
              <a:t>I visited today the Senate and the Assembly of Representatives of the Union. These two political assemblies meet at the Capitol, a very fine palace and truly worthy of being cited as a magnificent monument. Even so the Americans exaggerate its merits greatly; they often ask foreigners candidly if there exists in Europe anything that can be compared to their Capitol. The aspect of the debates is grave and imposing; rarely do political passions intrude so as to make the debates disorderly. </a:t>
            </a:r>
            <a:br>
              <a:rPr lang="en-US" sz="1900" dirty="0" smtClean="0"/>
            </a:br>
            <a:r>
              <a:rPr lang="en-US" sz="2000" dirty="0" smtClean="0"/>
              <a:t/>
            </a:r>
            <a:br>
              <a:rPr lang="en-US" sz="2000" dirty="0" smtClean="0"/>
            </a:br>
            <a:endParaRPr lang="en-US" sz="2000" dirty="0" smtClean="0"/>
          </a:p>
        </p:txBody>
      </p:sp>
    </p:spTree>
  </p:cSld>
  <p:clrMapOvr>
    <a:masterClrMapping/>
  </p:clrMapOvr>
  <mc:AlternateContent>
    <mc:Choice xmlns:mp="http://schemas.microsoft.com/office/mac/powerpoint/2008/main" Requires="mp">
      <mp:transition spd="slow">
        <mp:cube dir="r"/>
      </mp:transition>
    </mc:Choice>
    <mc:Fallback>
      <p:transition spd="slow">
        <p:cover dir="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569</TotalTime>
  <Words>1204</Words>
  <Application>Microsoft Macintosh PowerPoint</Application>
  <PresentationFormat>On-screen Show (4:3)</PresentationFormat>
  <Paragraphs>78</Paragraphs>
  <Slides>19</Slides>
  <Notes>0</Notes>
  <HiddenSlides>0</HiddenSlides>
  <MMClips>0</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Civic</vt:lpstr>
      <vt:lpstr>Gi-Diddy’s Cruise</vt:lpstr>
      <vt:lpstr>Map</vt:lpstr>
      <vt:lpstr>Overview</vt:lpstr>
      <vt:lpstr>Attractions</vt:lpstr>
      <vt:lpstr>Car</vt:lpstr>
      <vt:lpstr>Overview </vt:lpstr>
      <vt:lpstr>History of Washington D.C.</vt:lpstr>
      <vt:lpstr>Map of D.C.</vt:lpstr>
      <vt:lpstr>Description of Washington in 1831(Tocqueville)</vt:lpstr>
      <vt:lpstr>More About Washington from Tocqueville</vt:lpstr>
      <vt:lpstr>Final Words by Tocqueville</vt:lpstr>
      <vt:lpstr>What Impacts the Culture</vt:lpstr>
      <vt:lpstr>Washington D.C. Currently</vt:lpstr>
      <vt:lpstr>Impacts by People</vt:lpstr>
      <vt:lpstr>Geographical impact</vt:lpstr>
      <vt:lpstr>What it has to offer</vt:lpstr>
      <vt:lpstr>Slide 17</vt:lpstr>
      <vt:lpstr>Proposal</vt:lpstr>
      <vt:lpstr>Proposal Cont.</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Gi-Diddy’s Tour</dc:title>
  <dc:creator>gsartorio16</dc:creator>
  <cp:lastModifiedBy>Dan Caste</cp:lastModifiedBy>
  <cp:revision>57</cp:revision>
  <dcterms:created xsi:type="dcterms:W3CDTF">2011-02-25T00:26:57Z</dcterms:created>
  <dcterms:modified xsi:type="dcterms:W3CDTF">2011-02-25T04:07:05Z</dcterms:modified>
</cp:coreProperties>
</file>